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7" r:id="rId8"/>
    <p:sldId id="263" r:id="rId9"/>
    <p:sldId id="265" r:id="rId10"/>
    <p:sldId id="266" r:id="rId11"/>
    <p:sldId id="264"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B9899"/>
    <a:srgbClr val="D56F5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9388" autoAdjust="0"/>
    <p:restoredTop sz="92542" autoAdjust="0"/>
  </p:normalViewPr>
  <p:slideViewPr>
    <p:cSldViewPr>
      <p:cViewPr>
        <p:scale>
          <a:sx n="80" d="100"/>
          <a:sy n="80" d="100"/>
        </p:scale>
        <p:origin x="-510" y="43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E5CC830-8B0F-4FC4-B12A-CEAC9A503ED4}" type="datetimeFigureOut">
              <a:rPr lang="en-US" smtClean="0"/>
              <a:pPr/>
              <a:t>4/7/2011</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936ECD6F-C0AA-4304-AE85-C00C044D711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F210BCF9-852F-438F-A4E7-1C2FA273F4B6}" type="datetimeFigureOut">
              <a:rPr lang="en-US" smtClean="0"/>
              <a:pPr/>
              <a:t>4/7/2011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0232B49-F672-4C62-8933-CCF0D0CB5DB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last time we </a:t>
            </a:r>
            <a:r>
              <a:rPr lang="en-US" baseline="0" dirty="0" smtClean="0"/>
              <a:t>met </a:t>
            </a:r>
            <a:r>
              <a:rPr lang="en-US" baseline="0" dirty="0" smtClean="0"/>
              <a:t>we… </a:t>
            </a:r>
            <a:r>
              <a:rPr lang="en-US" baseline="0" dirty="0" smtClean="0"/>
              <a:t>you </a:t>
            </a:r>
            <a:r>
              <a:rPr lang="en-US" dirty="0" smtClean="0"/>
              <a:t>worked on surveys</a:t>
            </a:r>
            <a:r>
              <a:rPr lang="en-US" baseline="0" dirty="0" smtClean="0"/>
              <a:t> with ten questions designed for me to get a feel for where your grade-level team is as a group, to get you rethinking important components of the writers workshop, and to get you thinking about your grade levels future needs.     Today, we have chosen several activities that will support major themes across all grade-levels.     In addition, I have provided for you specific grade-level feedback by responding to your surveys individually.     Our other goal for today is to give you an opportunity to see a few examples of what a TC coaching model looks like for two reasons.     1.) If TC comes we will be even more ready for them, they will know that we are awesome and they’ll go back and tell Lucy.     2.) So that you can begin to feel comfortable with the coaching model.     With the absence of a literacy coach next year, my goal is to get into classrooms more often.  This year I did visits and provided occasional feedback.     Next year I would like to do a better job with visits and provide regular feedback.     I will remind you again, like I have done often throughout the year that the purpose is to provide you with the support necessary to raise the level of learning in your classroom.  </a:t>
            </a:r>
          </a:p>
          <a:p>
            <a:endParaRPr lang="en-US" baseline="0" dirty="0" smtClean="0"/>
          </a:p>
          <a:p>
            <a:r>
              <a:rPr lang="en-US" baseline="0" dirty="0" smtClean="0"/>
              <a:t>First, I would like to introduce you to Beverly Abram.     Beverly and I attended the coaching institute together in February.     She is also working on completing her curriculum program at Bloomsburg.     She is going to take a few minutes to tell you about herself, her background, and why she is here.  </a:t>
            </a:r>
          </a:p>
          <a:p>
            <a:endParaRPr lang="en-US" baseline="0" dirty="0" smtClean="0"/>
          </a:p>
          <a:p>
            <a:r>
              <a:rPr lang="en-US" baseline="0" dirty="0" smtClean="0"/>
              <a:t>Next, Tara Paige is going to tell you a little about what she has been doing this year by talking with you about the LETRS program.</a:t>
            </a:r>
            <a:endParaRPr lang="en-US" baseline="0" dirty="0" smtClean="0"/>
          </a:p>
        </p:txBody>
      </p:sp>
      <p:sp>
        <p:nvSpPr>
          <p:cNvPr id="4" name="Slide Number Placeholder 3"/>
          <p:cNvSpPr>
            <a:spLocks noGrp="1"/>
          </p:cNvSpPr>
          <p:nvPr>
            <p:ph type="sldNum" sz="quarter" idx="10"/>
          </p:nvPr>
        </p:nvSpPr>
        <p:spPr/>
        <p:txBody>
          <a:bodyPr/>
          <a:lstStyle/>
          <a:p>
            <a:fld id="{E0232B49-F672-4C62-8933-CCF0D0CB5DB2}"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have decided to address a</a:t>
            </a:r>
            <a:r>
              <a:rPr lang="en-US" baseline="0" dirty="0" smtClean="0"/>
              <a:t> misconception out there that our August speaker is going to cost the district $20,000.     The reality is that Carl Anderson’s visit will cost the district $3,500 and that the funding is being provided through leftover stimulus funds.     One thing I think is worth pointing out.     This year we spent between $0 and $199 per person for a one day conference.     This is in addition to mileage reimbursement when necessary, food when necessary and, of course, substitute expenses that as you know are $86.12 per teacher.     If I calculate the cost of Carl Anderson’s visit by the number of teachers who will be participating right here in our own back year, the cost is approximately $43.21 per person and you never have to leave the district.  </a:t>
            </a:r>
          </a:p>
          <a:p>
            <a:endParaRPr lang="en-US" baseline="0" dirty="0" smtClean="0"/>
          </a:p>
          <a:p>
            <a:r>
              <a:rPr lang="en-US" baseline="0" dirty="0" smtClean="0"/>
              <a:t>I also decided to talk about other plans for professional development as well, since I know that these things are on the hearts and minds of all of us right now.     I feel it is important for you to understand where the money is coming from in the face of budget cuts.</a:t>
            </a:r>
          </a:p>
          <a:p>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E0232B49-F672-4C62-8933-CCF0D0CB5DB2}"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Beverly leading this activity:</a:t>
            </a:r>
          </a:p>
          <a:p>
            <a:endParaRPr lang="en-US" dirty="0" smtClean="0"/>
          </a:p>
          <a:p>
            <a:r>
              <a:rPr lang="en-US" dirty="0" smtClean="0"/>
              <a:t>Teachers </a:t>
            </a:r>
            <a:r>
              <a:rPr lang="en-US" dirty="0" smtClean="0"/>
              <a:t>will use template</a:t>
            </a:r>
            <a:r>
              <a:rPr lang="en-US" baseline="0" dirty="0" smtClean="0"/>
              <a:t> to begin plugging in the organization of their curriculum</a:t>
            </a:r>
            <a:r>
              <a:rPr lang="en-US" baseline="0" dirty="0" smtClean="0"/>
              <a:t>.</a:t>
            </a:r>
          </a:p>
          <a:p>
            <a:endParaRPr lang="en-US" baseline="0" dirty="0" smtClean="0"/>
          </a:p>
          <a:p>
            <a:r>
              <a:rPr lang="en-US" baseline="0" dirty="0" smtClean="0"/>
              <a:t>If you have a reading story for example that you see working best with one unit of study, or if you have a time when you focus on poetry that you feel will fit in with the Poetry unit of study.</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0232B49-F672-4C62-8933-CCF0D0CB5DB2}"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Daphne doing activity#1:  Teachers</a:t>
            </a:r>
            <a:r>
              <a:rPr lang="en-US" baseline="0" dirty="0" smtClean="0"/>
              <a:t> read from section #1 of Assessment sheet first.  Using samples they brought to the workshop they will discuss the questions on Reflection sheet #1</a:t>
            </a:r>
            <a:endParaRPr lang="en-US" dirty="0" smtClean="0"/>
          </a:p>
          <a:p>
            <a:endParaRPr lang="en-US" dirty="0" smtClean="0"/>
          </a:p>
          <a:p>
            <a:r>
              <a:rPr lang="en-US" dirty="0" smtClean="0"/>
              <a:t>Beverly</a:t>
            </a:r>
            <a:r>
              <a:rPr lang="en-US" baseline="0" dirty="0" smtClean="0"/>
              <a:t> activity #2:  Teachers read from section #2 of Assessment sheet first.  Using samples they brought to the workshop they will discuss the questions on Reflection sheet #2.</a:t>
            </a:r>
          </a:p>
          <a:p>
            <a:endParaRPr lang="en-US" baseline="0" dirty="0" smtClean="0"/>
          </a:p>
          <a:p>
            <a:r>
              <a:rPr lang="en-US" baseline="0" dirty="0" smtClean="0"/>
              <a:t>Small group sharing out.</a:t>
            </a:r>
          </a:p>
          <a:p>
            <a:r>
              <a:rPr lang="en-US" baseline="0" dirty="0" smtClean="0"/>
              <a:t>Large group sharing out.</a:t>
            </a:r>
            <a:endParaRPr lang="en-US" dirty="0"/>
          </a:p>
        </p:txBody>
      </p:sp>
      <p:sp>
        <p:nvSpPr>
          <p:cNvPr id="4" name="Slide Number Placeholder 3"/>
          <p:cNvSpPr>
            <a:spLocks noGrp="1"/>
          </p:cNvSpPr>
          <p:nvPr>
            <p:ph type="sldNum" sz="quarter" idx="10"/>
          </p:nvPr>
        </p:nvSpPr>
        <p:spPr/>
        <p:txBody>
          <a:bodyPr/>
          <a:lstStyle/>
          <a:p>
            <a:fld id="{E0232B49-F672-4C62-8933-CCF0D0CB5DB2}"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a:t>
            </a:r>
            <a:r>
              <a:rPr lang="en-US" baseline="0" dirty="0" smtClean="0"/>
              <a:t> have done an amazing job this year.  You took a one-day overview during our beginning of the year professional development and you ran with it.  The books were long, tedious, and at times confusing, but you made your way through the year [almost] and your students are doing amazing work.  You are absolutely to be commended for your efforts.</a:t>
            </a:r>
          </a:p>
          <a:p>
            <a:endParaRPr lang="en-US" baseline="0" dirty="0" smtClean="0"/>
          </a:p>
          <a:p>
            <a:r>
              <a:rPr lang="en-US" baseline="0" dirty="0" smtClean="0"/>
              <a:t>We want to continue to raise the level of teaching and learning, so we need to have more practice.  And just like our students need feedback to get better at writing, we need feedback to get better at teaching and delivering professional development.  One of the ways this might happen is through the coaching model.  This is what we hope to provide for you today.</a:t>
            </a:r>
          </a:p>
          <a:p>
            <a:endParaRPr lang="en-US" baseline="0" dirty="0" smtClean="0"/>
          </a:p>
          <a:p>
            <a:r>
              <a:rPr lang="en-US" baseline="0" dirty="0" smtClean="0"/>
              <a:t>GO TO Model Lesson and Coaching Demonstration Handout.</a:t>
            </a:r>
            <a:endParaRPr lang="en-US" dirty="0"/>
          </a:p>
        </p:txBody>
      </p:sp>
      <p:sp>
        <p:nvSpPr>
          <p:cNvPr id="4" name="Slide Number Placeholder 3"/>
          <p:cNvSpPr>
            <a:spLocks noGrp="1"/>
          </p:cNvSpPr>
          <p:nvPr>
            <p:ph type="sldNum" sz="quarter" idx="10"/>
          </p:nvPr>
        </p:nvSpPr>
        <p:spPr/>
        <p:txBody>
          <a:bodyPr/>
          <a:lstStyle/>
          <a:p>
            <a:fld id="{E0232B49-F672-4C62-8933-CCF0D0CB5DB2}"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Reminders:</a:t>
            </a:r>
          </a:p>
          <a:p>
            <a:r>
              <a:rPr lang="en-US" dirty="0" smtClean="0"/>
              <a:t>Connection is designed to be a brief opening to the lesson.  First to link the lesson with previous</a:t>
            </a:r>
            <a:r>
              <a:rPr lang="en-US" baseline="0" dirty="0" smtClean="0"/>
              <a:t> work and second to name the teaching point.  You can say, “Yesterday I taught you…”  or you can say, “Remember when we…”</a:t>
            </a:r>
          </a:p>
          <a:p>
            <a:endParaRPr lang="en-US" baseline="0" dirty="0" smtClean="0"/>
          </a:p>
          <a:p>
            <a:r>
              <a:rPr lang="en-US" baseline="0" dirty="0" smtClean="0"/>
              <a:t>The teaching point then is when you explicitly state the one thing you are going to teach.  It needs to be clear and concise.  We can say, “Today I what I am going to teach you is…”  or, “To write an effective lead you need to do…”  If you are doing a demonstration you may say, “Pay attention to how I…”  or Notice how I …”  Try to hard to stay within the 5 – 7 minutes.  Sometimes what happens is the teaching point gets lost in lots of background information or story telling.  Think carefully about the most important information you need to share with them.  </a:t>
            </a:r>
          </a:p>
          <a:p>
            <a:endParaRPr lang="en-US" baseline="0" dirty="0" smtClean="0"/>
          </a:p>
          <a:p>
            <a:r>
              <a:rPr lang="en-US" baseline="0" dirty="0" smtClean="0"/>
              <a:t>The active engagement section is the time when you want to get your students started.  They are practicing right there in the meeting area with you where you can support them and their partners can support them.  Remember if you are doing partner work, you want students to sit knee to knee and eye to eye.  If you notice during the active engagement that some students are not getting it you may offer during the link for some students to stay in the meeting area if they feel like they need more assistance.</a:t>
            </a:r>
          </a:p>
          <a:p>
            <a:endParaRPr lang="en-US" baseline="0" dirty="0" smtClean="0"/>
          </a:p>
          <a:p>
            <a:r>
              <a:rPr lang="en-US" baseline="0" dirty="0" smtClean="0"/>
              <a:t>The link then sinks the teaching point.   You want to restate the teaching point, may include a catchy phrase or a fun analogy they will remember.   And you want to get them excited about the important work that they are about to do.</a:t>
            </a:r>
          </a:p>
          <a:p>
            <a:endParaRPr lang="en-US" baseline="0" dirty="0" smtClean="0"/>
          </a:p>
          <a:p>
            <a:r>
              <a:rPr lang="en-US" baseline="0" dirty="0" smtClean="0"/>
              <a:t>Keep in mind also that we are working towards independent writers.  This does not work so well if teachers are writing on papers for</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0232B49-F672-4C62-8933-CCF0D0CB5DB2}"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Dates that are secured</a:t>
            </a:r>
            <a:r>
              <a:rPr lang="en-US" baseline="0" dirty="0" smtClean="0"/>
              <a:t> for the calendar.</a:t>
            </a:r>
            <a:endParaRPr lang="en-US" dirty="0"/>
          </a:p>
        </p:txBody>
      </p:sp>
      <p:sp>
        <p:nvSpPr>
          <p:cNvPr id="4" name="Slide Number Placeholder 3"/>
          <p:cNvSpPr>
            <a:spLocks noGrp="1"/>
          </p:cNvSpPr>
          <p:nvPr>
            <p:ph type="sldNum" sz="quarter" idx="10"/>
          </p:nvPr>
        </p:nvSpPr>
        <p:spPr/>
        <p:txBody>
          <a:bodyPr/>
          <a:lstStyle/>
          <a:p>
            <a:fld id="{E0232B49-F672-4C62-8933-CCF0D0CB5DB2}"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Depending on time, teachers</a:t>
            </a:r>
            <a:r>
              <a:rPr lang="en-US" baseline="0" dirty="0" smtClean="0"/>
              <a:t> discuss potential professional development focus areas for next year.</a:t>
            </a:r>
            <a:endParaRPr lang="en-US" dirty="0"/>
          </a:p>
        </p:txBody>
      </p:sp>
      <p:sp>
        <p:nvSpPr>
          <p:cNvPr id="4" name="Slide Number Placeholder 3"/>
          <p:cNvSpPr>
            <a:spLocks noGrp="1"/>
          </p:cNvSpPr>
          <p:nvPr>
            <p:ph type="sldNum" sz="quarter" idx="10"/>
          </p:nvPr>
        </p:nvSpPr>
        <p:spPr/>
        <p:txBody>
          <a:bodyPr/>
          <a:lstStyle/>
          <a:p>
            <a:fld id="{E0232B49-F672-4C62-8933-CCF0D0CB5DB2}"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0232B49-F672-4C62-8933-CCF0D0CB5DB2}"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6EA05077-E5B1-4AE4-8A96-7A2C09428E5D}" type="datetimeFigureOut">
              <a:rPr lang="en-US" smtClean="0"/>
              <a:pPr/>
              <a:t>4/7/2011</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E4417A1-8D95-44E6-97A0-9BEE6950F1D8}"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A05077-E5B1-4AE4-8A96-7A2C09428E5D}" type="datetimeFigureOut">
              <a:rPr lang="en-US" smtClean="0"/>
              <a:pPr/>
              <a:t>4/7/2011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4417A1-8D95-44E6-97A0-9BEE6950F1D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DE4417A1-8D95-44E6-97A0-9BEE6950F1D8}"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A05077-E5B1-4AE4-8A96-7A2C09428E5D}" type="datetimeFigureOut">
              <a:rPr lang="en-US" smtClean="0"/>
              <a:pPr/>
              <a:t>4/7/2011</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7B9899"/>
                </a:solidFill>
              </a:defRPr>
            </a:lvl1pPr>
          </a:lstStyle>
          <a:p>
            <a:r>
              <a:rPr kumimoji="0" lang="en-US" dirty="0" smtClean="0"/>
              <a:t>Click to edit Master title style</a:t>
            </a:r>
            <a:endParaRPr kumimoji="0" lang="en-US" dirty="0"/>
          </a:p>
        </p:txBody>
      </p:sp>
      <p:sp>
        <p:nvSpPr>
          <p:cNvPr id="4" name="Date Placeholder 3"/>
          <p:cNvSpPr>
            <a:spLocks noGrp="1"/>
          </p:cNvSpPr>
          <p:nvPr>
            <p:ph type="dt" sz="half" idx="10"/>
          </p:nvPr>
        </p:nvSpPr>
        <p:spPr/>
        <p:txBody>
          <a:bodyPr/>
          <a:lstStyle/>
          <a:p>
            <a:fld id="{6EA05077-E5B1-4AE4-8A96-7A2C09428E5D}" type="datetimeFigureOut">
              <a:rPr lang="en-US" smtClean="0"/>
              <a:pPr/>
              <a:t>4/7/2011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DE4417A1-8D95-44E6-97A0-9BEE6950F1D8}"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6EA05077-E5B1-4AE4-8A96-7A2C09428E5D}" type="datetimeFigureOut">
              <a:rPr lang="en-US" smtClean="0"/>
              <a:pPr/>
              <a:t>4/7/2011</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E4417A1-8D95-44E6-97A0-9BEE6950F1D8}"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6EA05077-E5B1-4AE4-8A96-7A2C09428E5D}" type="datetimeFigureOut">
              <a:rPr lang="en-US" smtClean="0"/>
              <a:pPr/>
              <a:t>4/7/2011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4417A1-8D95-44E6-97A0-9BEE6950F1D8}"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6EA05077-E5B1-4AE4-8A96-7A2C09428E5D}" type="datetimeFigureOut">
              <a:rPr lang="en-US" smtClean="0"/>
              <a:pPr/>
              <a:t>4/7/2011</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DE4417A1-8D95-44E6-97A0-9BEE6950F1D8}"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EA05077-E5B1-4AE4-8A96-7A2C09428E5D}" type="datetimeFigureOut">
              <a:rPr lang="en-US" smtClean="0"/>
              <a:pPr/>
              <a:t>4/7/2011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DE4417A1-8D95-44E6-97A0-9BEE6950F1D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6EA05077-E5B1-4AE4-8A96-7A2C09428E5D}" type="datetimeFigureOut">
              <a:rPr lang="en-US" smtClean="0"/>
              <a:pPr/>
              <a:t>4/7/2011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DE4417A1-8D95-44E6-97A0-9BEE6950F1D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DE4417A1-8D95-44E6-97A0-9BEE6950F1D8}"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6EA05077-E5B1-4AE4-8A96-7A2C09428E5D}" type="datetimeFigureOut">
              <a:rPr lang="en-US" smtClean="0"/>
              <a:pPr/>
              <a:t>4/7/2011</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DE4417A1-8D95-44E6-97A0-9BEE6950F1D8}"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6EA05077-E5B1-4AE4-8A96-7A2C09428E5D}" type="datetimeFigureOut">
              <a:rPr lang="en-US" smtClean="0"/>
              <a:pPr/>
              <a:t>4/7/2011</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6EA05077-E5B1-4AE4-8A96-7A2C09428E5D}" type="datetimeFigureOut">
              <a:rPr lang="en-US" smtClean="0"/>
              <a:pPr/>
              <a:t>4/7/2011</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DE4417A1-8D95-44E6-97A0-9BEE6950F1D8}"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hyperlink" Target="LETRS%20info%20session%204-8-11.pptx" TargetMode="External"/><Relationship Id="rId7" Type="http://schemas.openxmlformats.org/officeDocument/2006/relationships/slide" Target="slide6.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4.xml"/><Relationship Id="rId10" Type="http://schemas.openxmlformats.org/officeDocument/2006/relationships/hyperlink" Target="http://www.readingandwritingproject.com/" TargetMode="External"/><Relationship Id="rId4" Type="http://schemas.openxmlformats.org/officeDocument/2006/relationships/slide" Target="slide3.xml"/><Relationship Id="rId9" Type="http://schemas.openxmlformats.org/officeDocument/2006/relationships/slide" Target="slide11.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819400"/>
            <a:ext cx="6400800" cy="2438400"/>
          </a:xfrm>
        </p:spPr>
        <p:txBody>
          <a:bodyPr/>
          <a:lstStyle/>
          <a:p>
            <a:r>
              <a:rPr lang="en-US" dirty="0" smtClean="0">
                <a:solidFill>
                  <a:schemeClr val="tx1"/>
                </a:solidFill>
              </a:rPr>
              <a:t>Continuing our work</a:t>
            </a:r>
          </a:p>
          <a:p>
            <a:r>
              <a:rPr lang="en-US" dirty="0" smtClean="0">
                <a:solidFill>
                  <a:schemeClr val="tx1"/>
                </a:solidFill>
              </a:rPr>
              <a:t>With Writer’s workshop</a:t>
            </a:r>
          </a:p>
          <a:p>
            <a:endParaRPr lang="en-US" dirty="0" smtClean="0">
              <a:solidFill>
                <a:schemeClr val="tx1"/>
              </a:solidFill>
            </a:endParaRPr>
          </a:p>
          <a:p>
            <a:endParaRPr lang="en-US" dirty="0" smtClean="0">
              <a:solidFill>
                <a:schemeClr val="tx1"/>
              </a:solidFill>
            </a:endParaRPr>
          </a:p>
          <a:p>
            <a:endParaRPr lang="en-US" smtClean="0">
              <a:solidFill>
                <a:schemeClr val="tx1"/>
              </a:solidFill>
            </a:endParaRPr>
          </a:p>
          <a:p>
            <a:endParaRPr lang="en-US" dirty="0">
              <a:solidFill>
                <a:schemeClr val="tx1"/>
              </a:solidFill>
            </a:endParaRPr>
          </a:p>
        </p:txBody>
      </p:sp>
      <p:sp>
        <p:nvSpPr>
          <p:cNvPr id="2" name="Title 1"/>
          <p:cNvSpPr>
            <a:spLocks noGrp="1"/>
          </p:cNvSpPr>
          <p:nvPr>
            <p:ph type="ctrTitle"/>
          </p:nvPr>
        </p:nvSpPr>
        <p:spPr/>
        <p:txBody>
          <a:bodyPr/>
          <a:lstStyle/>
          <a:p>
            <a:r>
              <a:rPr lang="en-US" dirty="0" smtClean="0">
                <a:solidFill>
                  <a:srgbClr val="7B9899"/>
                </a:solidFill>
              </a:rPr>
              <a:t>April 8, 2011</a:t>
            </a:r>
            <a:br>
              <a:rPr lang="en-US" dirty="0" smtClean="0">
                <a:solidFill>
                  <a:srgbClr val="7B9899"/>
                </a:solidFill>
              </a:rPr>
            </a:br>
            <a:r>
              <a:rPr lang="en-US" dirty="0" smtClean="0">
                <a:solidFill>
                  <a:srgbClr val="7B9899"/>
                </a:solidFill>
              </a:rPr>
              <a:t>Professional Development</a:t>
            </a:r>
            <a:endParaRPr lang="en-US" dirty="0">
              <a:solidFill>
                <a:srgbClr val="7B9899"/>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7B9899"/>
                </a:solidFill>
              </a:rPr>
              <a:t>2011/2012 Professional</a:t>
            </a:r>
            <a:r>
              <a:rPr lang="en-US" dirty="0" smtClean="0"/>
              <a:t> Development – LETRS</a:t>
            </a:r>
            <a:br>
              <a:rPr lang="en-US" dirty="0" smtClean="0"/>
            </a:br>
            <a:r>
              <a:rPr lang="en-US" sz="2000" i="1" dirty="0" smtClean="0">
                <a:solidFill>
                  <a:schemeClr val="tx1">
                    <a:lumMod val="50000"/>
                    <a:lumOff val="50000"/>
                  </a:schemeClr>
                </a:solidFill>
              </a:rPr>
              <a:t>Year#1 - Focusing on Reading Specialists &amp; Special Education Teachers</a:t>
            </a:r>
            <a:endParaRPr lang="en-US" i="1" dirty="0">
              <a:solidFill>
                <a:schemeClr val="tx1">
                  <a:lumMod val="50000"/>
                  <a:lumOff val="50000"/>
                </a:schemeClr>
              </a:solidFill>
            </a:endParaRPr>
          </a:p>
        </p:txBody>
      </p:sp>
      <p:sp>
        <p:nvSpPr>
          <p:cNvPr id="3" name="Content Placeholder 2"/>
          <p:cNvSpPr>
            <a:spLocks noGrp="1"/>
          </p:cNvSpPr>
          <p:nvPr>
            <p:ph sz="quarter" idx="1"/>
          </p:nvPr>
        </p:nvSpPr>
        <p:spPr>
          <a:xfrm>
            <a:off x="301752" y="1527048"/>
            <a:ext cx="8503920" cy="4568952"/>
          </a:xfrm>
        </p:spPr>
        <p:txBody>
          <a:bodyPr>
            <a:normAutofit/>
          </a:bodyPr>
          <a:lstStyle/>
          <a:p>
            <a:r>
              <a:rPr lang="en-US" dirty="0" smtClean="0"/>
              <a:t>September 7</a:t>
            </a:r>
            <a:r>
              <a:rPr lang="en-US" baseline="30000" dirty="0" smtClean="0"/>
              <a:t>th</a:t>
            </a:r>
            <a:r>
              <a:rPr lang="en-US" dirty="0" smtClean="0"/>
              <a:t> – Module #1</a:t>
            </a:r>
          </a:p>
          <a:p>
            <a:r>
              <a:rPr lang="en-US" dirty="0" smtClean="0"/>
              <a:t>October 10</a:t>
            </a:r>
            <a:r>
              <a:rPr lang="en-US" baseline="30000" dirty="0" smtClean="0"/>
              <a:t>th</a:t>
            </a:r>
            <a:r>
              <a:rPr lang="en-US" dirty="0" smtClean="0"/>
              <a:t> – Module #2</a:t>
            </a:r>
          </a:p>
          <a:p>
            <a:r>
              <a:rPr lang="en-US" dirty="0" smtClean="0"/>
              <a:t>November 16</a:t>
            </a:r>
            <a:r>
              <a:rPr lang="en-US" baseline="30000" dirty="0" smtClean="0"/>
              <a:t>th</a:t>
            </a:r>
            <a:r>
              <a:rPr lang="en-US" dirty="0" smtClean="0"/>
              <a:t> – Module #3</a:t>
            </a:r>
          </a:p>
          <a:p>
            <a:r>
              <a:rPr lang="en-US" dirty="0" smtClean="0"/>
              <a:t>December 14</a:t>
            </a:r>
            <a:r>
              <a:rPr lang="en-US" baseline="30000" dirty="0" smtClean="0"/>
              <a:t>th</a:t>
            </a:r>
            <a:r>
              <a:rPr lang="en-US" dirty="0" smtClean="0"/>
              <a:t> ½ Day PM – Revisit Day</a:t>
            </a:r>
          </a:p>
          <a:p>
            <a:r>
              <a:rPr lang="en-US" dirty="0" smtClean="0"/>
              <a:t>February 17</a:t>
            </a:r>
            <a:r>
              <a:rPr lang="en-US" baseline="30000" dirty="0" smtClean="0"/>
              <a:t>th</a:t>
            </a:r>
            <a:r>
              <a:rPr lang="en-US" dirty="0" smtClean="0"/>
              <a:t> – Module #4</a:t>
            </a:r>
          </a:p>
          <a:p>
            <a:r>
              <a:rPr lang="en-US" dirty="0" smtClean="0"/>
              <a:t>April 18</a:t>
            </a:r>
            <a:r>
              <a:rPr lang="en-US" baseline="30000" dirty="0" smtClean="0"/>
              <a:t>th</a:t>
            </a:r>
            <a:r>
              <a:rPr lang="en-US" dirty="0" smtClean="0"/>
              <a:t> – Module #6</a:t>
            </a:r>
          </a:p>
          <a:p>
            <a:r>
              <a:rPr lang="en-US" dirty="0" smtClean="0"/>
              <a:t>May 16</a:t>
            </a:r>
            <a:r>
              <a:rPr lang="en-US" baseline="30000" dirty="0" smtClean="0"/>
              <a:t>th</a:t>
            </a:r>
            <a:r>
              <a:rPr lang="en-US" dirty="0" smtClean="0"/>
              <a:t> ½ Day PM – Revisit Day</a:t>
            </a:r>
          </a:p>
          <a:p>
            <a:pPr>
              <a:buNone/>
            </a:pPr>
            <a:endParaRPr lang="en-US" dirty="0" smtClean="0"/>
          </a:p>
        </p:txBody>
      </p:sp>
      <p:sp>
        <p:nvSpPr>
          <p:cNvPr id="4" name="TextBox 3"/>
          <p:cNvSpPr txBox="1"/>
          <p:nvPr/>
        </p:nvSpPr>
        <p:spPr>
          <a:xfrm rot="19855606">
            <a:off x="1268862" y="2276223"/>
            <a:ext cx="6548280" cy="2215991"/>
          </a:xfrm>
          <a:prstGeom prst="rect">
            <a:avLst/>
          </a:prstGeom>
          <a:noFill/>
          <a:ln>
            <a:noFill/>
          </a:ln>
        </p:spPr>
        <p:txBody>
          <a:bodyPr wrap="square" rtlCol="0">
            <a:spAutoFit/>
          </a:bodyPr>
          <a:lstStyle/>
          <a:p>
            <a:r>
              <a:rPr lang="en-US" sz="13800" dirty="0" smtClean="0">
                <a:ln w="3175">
                  <a:solidFill>
                    <a:schemeClr val="bg1">
                      <a:lumMod val="65000"/>
                    </a:schemeClr>
                  </a:solidFill>
                </a:ln>
                <a:noFill/>
              </a:rPr>
              <a:t>DRAFT</a:t>
            </a:r>
            <a:endParaRPr lang="en-US" sz="9600" dirty="0">
              <a:ln w="3175">
                <a:solidFill>
                  <a:schemeClr val="bg1">
                    <a:lumMod val="65000"/>
                  </a:schemeClr>
                </a:solidFill>
              </a:ln>
              <a:noFill/>
            </a:endParaRPr>
          </a:p>
        </p:txBody>
      </p:sp>
      <p:sp>
        <p:nvSpPr>
          <p:cNvPr id="5" name="7-Point Star 4">
            <a:hlinkClick r:id="rId3" action="ppaction://hlinksldjump"/>
          </p:cNvPr>
          <p:cNvSpPr/>
          <p:nvPr/>
        </p:nvSpPr>
        <p:spPr>
          <a:xfrm>
            <a:off x="8686800" y="6419850"/>
            <a:ext cx="228600" cy="228600"/>
          </a:xfrm>
          <a:prstGeom prst="star7">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Celebration</a:t>
            </a:r>
            <a:endParaRPr lang="en-US" dirty="0"/>
          </a:p>
        </p:txBody>
      </p:sp>
      <p:sp>
        <p:nvSpPr>
          <p:cNvPr id="3" name="Content Placeholder 2"/>
          <p:cNvSpPr>
            <a:spLocks noGrp="1"/>
          </p:cNvSpPr>
          <p:nvPr>
            <p:ph sz="quarter" idx="1"/>
          </p:nvPr>
        </p:nvSpPr>
        <p:spPr/>
        <p:txBody>
          <a:bodyPr/>
          <a:lstStyle/>
          <a:p>
            <a:r>
              <a:rPr lang="en-US" dirty="0" smtClean="0"/>
              <a:t>10 minute written reflection about your year</a:t>
            </a:r>
          </a:p>
          <a:p>
            <a:r>
              <a:rPr lang="en-US" dirty="0" smtClean="0"/>
              <a:t>5 minutes to share with your grade-level group</a:t>
            </a:r>
          </a:p>
          <a:p>
            <a:r>
              <a:rPr lang="en-US" dirty="0" smtClean="0"/>
              <a:t>5 minutes to share out with the large group</a:t>
            </a:r>
            <a:endParaRPr lang="en-US" dirty="0"/>
          </a:p>
        </p:txBody>
      </p:sp>
      <p:pic>
        <p:nvPicPr>
          <p:cNvPr id="4" name="Picture 3" descr="000803_1080_5000_v__v_thb.jpg"/>
          <p:cNvPicPr>
            <a:picLocks noChangeAspect="1"/>
          </p:cNvPicPr>
          <p:nvPr/>
        </p:nvPicPr>
        <p:blipFill>
          <a:blip r:embed="rId2" cstate="print">
            <a:clrChange>
              <a:clrFrom>
                <a:srgbClr val="FFFFFF"/>
              </a:clrFrom>
              <a:clrTo>
                <a:srgbClr val="FFFFFF">
                  <a:alpha val="0"/>
                </a:srgbClr>
              </a:clrTo>
            </a:clrChange>
          </a:blip>
          <a:stretch>
            <a:fillRect/>
          </a:stretch>
        </p:blipFill>
        <p:spPr>
          <a:xfrm>
            <a:off x="3276600" y="3581400"/>
            <a:ext cx="2514600" cy="245712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a:t>
            </a:r>
            <a:r>
              <a:rPr lang="en-US" dirty="0" smtClean="0"/>
              <a:t> </a:t>
            </a:r>
            <a:r>
              <a:rPr lang="en-US" dirty="0" smtClean="0"/>
              <a:t>Afternoon</a:t>
            </a:r>
            <a:endParaRPr lang="en-US" dirty="0"/>
          </a:p>
        </p:txBody>
      </p:sp>
      <p:sp>
        <p:nvSpPr>
          <p:cNvPr id="3" name="Content Placeholder 2"/>
          <p:cNvSpPr>
            <a:spLocks noGrp="1"/>
          </p:cNvSpPr>
          <p:nvPr>
            <p:ph sz="quarter" idx="1"/>
          </p:nvPr>
        </p:nvSpPr>
        <p:spPr>
          <a:xfrm>
            <a:off x="301752" y="1447800"/>
            <a:ext cx="8503920" cy="5078704"/>
          </a:xfrm>
        </p:spPr>
        <p:txBody>
          <a:bodyPr>
            <a:normAutofit lnSpcReduction="10000"/>
          </a:bodyPr>
          <a:lstStyle/>
          <a:p>
            <a:r>
              <a:rPr lang="en-US" sz="2400" dirty="0" smtClean="0"/>
              <a:t>Introducing Beverly Abram</a:t>
            </a:r>
          </a:p>
          <a:p>
            <a:r>
              <a:rPr lang="en-US" sz="2400" dirty="0" smtClean="0"/>
              <a:t>Preview of </a:t>
            </a:r>
            <a:r>
              <a:rPr lang="en-US" sz="2400" dirty="0" smtClean="0">
                <a:hlinkClick r:id="rId3" action="ppaction://hlinkpres?slideindex=1&amp;slidetitle="/>
              </a:rPr>
              <a:t>LETRS</a:t>
            </a:r>
            <a:r>
              <a:rPr lang="en-US" sz="2400" dirty="0" smtClean="0"/>
              <a:t> from Tara Paige</a:t>
            </a:r>
          </a:p>
          <a:p>
            <a:r>
              <a:rPr lang="en-US" sz="2400" dirty="0" smtClean="0">
                <a:hlinkClick r:id="rId4" action="ppaction://hlinksldjump"/>
              </a:rPr>
              <a:t>Budget</a:t>
            </a:r>
            <a:r>
              <a:rPr lang="en-US" sz="2400" dirty="0" smtClean="0"/>
              <a:t> Overview</a:t>
            </a:r>
          </a:p>
          <a:p>
            <a:r>
              <a:rPr lang="en-US" sz="2400" dirty="0" smtClean="0"/>
              <a:t>Reorganization of </a:t>
            </a:r>
            <a:r>
              <a:rPr lang="en-US" sz="2400" dirty="0" smtClean="0">
                <a:hlinkClick r:id="rId5" action="ppaction://hlinksldjump"/>
              </a:rPr>
              <a:t>Curriculum</a:t>
            </a:r>
            <a:endParaRPr lang="en-US" sz="2400" dirty="0" smtClean="0"/>
          </a:p>
          <a:p>
            <a:r>
              <a:rPr lang="en-US" sz="2400" dirty="0" smtClean="0">
                <a:hlinkClick r:id="rId6" action="ppaction://hlinksldjump"/>
              </a:rPr>
              <a:t>Assessment</a:t>
            </a:r>
            <a:r>
              <a:rPr lang="en-US" sz="2400" dirty="0" smtClean="0"/>
              <a:t> Work</a:t>
            </a:r>
          </a:p>
          <a:p>
            <a:pPr lvl="1">
              <a:buNone/>
            </a:pPr>
            <a:r>
              <a:rPr lang="en-US" sz="1900" dirty="0" smtClean="0"/>
              <a:t>  ~Break~</a:t>
            </a:r>
          </a:p>
          <a:p>
            <a:r>
              <a:rPr lang="en-US" sz="2400" dirty="0" smtClean="0"/>
              <a:t>Exposure to </a:t>
            </a:r>
            <a:r>
              <a:rPr lang="en-US" sz="2400" dirty="0" smtClean="0">
                <a:hlinkClick r:id="rId7" action="ppaction://hlinksldjump"/>
              </a:rPr>
              <a:t>Coaching Model</a:t>
            </a:r>
            <a:endParaRPr lang="en-US" sz="2400" dirty="0" smtClean="0"/>
          </a:p>
          <a:p>
            <a:r>
              <a:rPr lang="en-US" sz="2400" dirty="0" smtClean="0">
                <a:hlinkClick r:id="rId8" action="ppaction://hlinksldjump"/>
              </a:rPr>
              <a:t>PD</a:t>
            </a:r>
            <a:r>
              <a:rPr lang="en-US" sz="2400" dirty="0" smtClean="0"/>
              <a:t> Thoughts </a:t>
            </a:r>
            <a:r>
              <a:rPr lang="en-US" sz="2400" dirty="0" smtClean="0"/>
              <a:t>&amp; </a:t>
            </a:r>
            <a:r>
              <a:rPr lang="en-US" sz="2400" dirty="0" smtClean="0"/>
              <a:t>Ideas, Summer Institute, etc…</a:t>
            </a:r>
            <a:endParaRPr lang="en-US" sz="2400" dirty="0" smtClean="0"/>
          </a:p>
          <a:p>
            <a:r>
              <a:rPr lang="en-US" sz="2400" dirty="0" smtClean="0">
                <a:hlinkClick r:id="rId9" action="ppaction://hlinksldjump"/>
              </a:rPr>
              <a:t>Celebration</a:t>
            </a:r>
            <a:endParaRPr lang="en-US" sz="2400" dirty="0" smtClean="0"/>
          </a:p>
          <a:p>
            <a:r>
              <a:rPr lang="en-US" sz="2400" dirty="0" smtClean="0"/>
              <a:t>Grade-level time:</a:t>
            </a:r>
          </a:p>
          <a:p>
            <a:pPr lvl="1"/>
            <a:r>
              <a:rPr lang="en-US" sz="1900" dirty="0" smtClean="0"/>
              <a:t>Professional development planning</a:t>
            </a:r>
          </a:p>
          <a:p>
            <a:pPr lvl="1"/>
            <a:r>
              <a:rPr lang="en-US" sz="1900" dirty="0" smtClean="0"/>
              <a:t>Continued work with curricular calendar</a:t>
            </a:r>
          </a:p>
          <a:p>
            <a:pPr lvl="1"/>
            <a:r>
              <a:rPr lang="en-US" sz="1900" dirty="0" smtClean="0"/>
              <a:t>Investigation of online resources at </a:t>
            </a:r>
            <a:r>
              <a:rPr lang="en-US" sz="1900" dirty="0" smtClean="0">
                <a:hlinkClick r:id="rId10"/>
              </a:rPr>
              <a:t>www.readingandwritingproject.com</a:t>
            </a:r>
            <a:r>
              <a:rPr lang="en-US" sz="1900" dirty="0" smtClean="0"/>
              <a:t> </a:t>
            </a:r>
          </a:p>
          <a:p>
            <a:pPr lvl="1"/>
            <a:endParaRPr lang="en-US" dirty="0" smtClean="0"/>
          </a:p>
          <a:p>
            <a:pPr lvl="1"/>
            <a:endParaRPr lang="en-US" dirty="0" smtClean="0"/>
          </a:p>
          <a:p>
            <a:pPr lvl="2"/>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 Overview</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Carl Anderson - $</a:t>
            </a:r>
            <a:r>
              <a:rPr lang="en-US" dirty="0" smtClean="0"/>
              <a:t>3,500</a:t>
            </a:r>
          </a:p>
          <a:p>
            <a:pPr lvl="1"/>
            <a:r>
              <a:rPr lang="en-US" dirty="0" smtClean="0"/>
              <a:t>Plus expenses</a:t>
            </a:r>
            <a:endParaRPr lang="en-US" dirty="0" smtClean="0"/>
          </a:p>
          <a:p>
            <a:r>
              <a:rPr lang="en-US" dirty="0" smtClean="0"/>
              <a:t>Summer Writing Institute - $650/person (6</a:t>
            </a:r>
            <a:r>
              <a:rPr lang="en-US" dirty="0" smtClean="0"/>
              <a:t>)</a:t>
            </a:r>
          </a:p>
          <a:p>
            <a:pPr lvl="1"/>
            <a:r>
              <a:rPr lang="en-US" dirty="0" smtClean="0"/>
              <a:t>Plus expenses</a:t>
            </a:r>
            <a:endParaRPr lang="en-US" dirty="0" smtClean="0"/>
          </a:p>
          <a:p>
            <a:r>
              <a:rPr lang="en-US" dirty="0" smtClean="0"/>
              <a:t>Staff Developers - $1,750-$</a:t>
            </a:r>
            <a:r>
              <a:rPr lang="en-US" dirty="0" smtClean="0"/>
              <a:t>1,950/day (5)</a:t>
            </a:r>
          </a:p>
          <a:p>
            <a:pPr lvl="1"/>
            <a:r>
              <a:rPr lang="en-US" dirty="0" smtClean="0"/>
              <a:t>Plus expenses</a:t>
            </a:r>
            <a:endParaRPr lang="en-US" dirty="0" smtClean="0"/>
          </a:p>
          <a:p>
            <a:endParaRPr lang="en-US" dirty="0" smtClean="0"/>
          </a:p>
          <a:p>
            <a:r>
              <a:rPr lang="en-US" dirty="0" smtClean="0"/>
              <a:t>Funds Covering Expenses</a:t>
            </a:r>
          </a:p>
          <a:p>
            <a:pPr lvl="1"/>
            <a:r>
              <a:rPr lang="en-US" dirty="0" smtClean="0"/>
              <a:t>ARRA/Stimulus</a:t>
            </a:r>
          </a:p>
          <a:p>
            <a:pPr lvl="1"/>
            <a:r>
              <a:rPr lang="en-US" dirty="0" smtClean="0"/>
              <a:t>Title IIA </a:t>
            </a:r>
            <a:r>
              <a:rPr lang="en-US" dirty="0" smtClean="0"/>
              <a:t>(</a:t>
            </a:r>
            <a:r>
              <a:rPr lang="en-US" dirty="0" smtClean="0"/>
              <a:t>Federal PD $) </a:t>
            </a:r>
            <a:r>
              <a:rPr lang="en-US" dirty="0" smtClean="0"/>
              <a:t>from </a:t>
            </a:r>
            <a:r>
              <a:rPr lang="en-US" dirty="0" smtClean="0"/>
              <a:t>2010 &amp; 2011</a:t>
            </a:r>
          </a:p>
          <a:p>
            <a:pPr lvl="1"/>
            <a:r>
              <a:rPr lang="en-US" dirty="0" smtClean="0"/>
              <a:t>General budget = $2,600</a:t>
            </a:r>
          </a:p>
          <a:p>
            <a:pPr lvl="2"/>
            <a:endParaRPr lang="en-US" dirty="0" smtClean="0"/>
          </a:p>
          <a:p>
            <a:pPr lvl="1"/>
            <a:endParaRPr lang="en-US" dirty="0" smtClean="0"/>
          </a:p>
          <a:p>
            <a:pPr>
              <a:buNone/>
            </a:pPr>
            <a:endParaRPr lang="en-US" dirty="0" smtClean="0"/>
          </a:p>
          <a:p>
            <a:pPr>
              <a:buNone/>
            </a:pPr>
            <a:endParaRPr lang="en-US" dirty="0"/>
          </a:p>
        </p:txBody>
      </p:sp>
      <p:sp>
        <p:nvSpPr>
          <p:cNvPr id="5" name="7-Point Star 4">
            <a:hlinkClick r:id="rId3" action="ppaction://hlinksldjump"/>
          </p:cNvPr>
          <p:cNvSpPr/>
          <p:nvPr/>
        </p:nvSpPr>
        <p:spPr>
          <a:xfrm>
            <a:off x="8686800" y="6419850"/>
            <a:ext cx="228600" cy="228600"/>
          </a:xfrm>
          <a:prstGeom prst="star7">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000803_1074_0253_v__v_thb.jpg"/>
          <p:cNvPicPr>
            <a:picLocks noChangeAspect="1"/>
          </p:cNvPicPr>
          <p:nvPr/>
        </p:nvPicPr>
        <p:blipFill>
          <a:blip r:embed="rId4" cstate="print">
            <a:clrChange>
              <a:clrFrom>
                <a:srgbClr val="FFFFFF"/>
              </a:clrFrom>
              <a:clrTo>
                <a:srgbClr val="FFFFFF">
                  <a:alpha val="0"/>
                </a:srgbClr>
              </a:clrTo>
            </a:clrChange>
          </a:blip>
          <a:stretch>
            <a:fillRect/>
          </a:stretch>
        </p:blipFill>
        <p:spPr>
          <a:xfrm>
            <a:off x="6477000" y="4695825"/>
            <a:ext cx="2455725" cy="17049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 calcmode="lin" valueType="num">
                                      <p:cBhvr additive="base">
                                        <p:cTn id="41" dur="5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3">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 calcmode="lin" valueType="num">
                                      <p:cBhvr additive="base">
                                        <p:cTn id="45" dur="500" fill="hold"/>
                                        <p:tgtEl>
                                          <p:spTgt spid="3">
                                            <p:txEl>
                                              <p:pRg st="9" end="9"/>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3">
                                            <p:txEl>
                                              <p:pRg st="9" end="9"/>
                                            </p:txEl>
                                          </p:spTgt>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 calcmode="lin" valueType="num">
                                      <p:cBhvr additive="base">
                                        <p:cTn id="49" dur="500" fill="hold"/>
                                        <p:tgtEl>
                                          <p:spTgt spid="3">
                                            <p:txEl>
                                              <p:pRg st="10" end="10"/>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Reorganization of Curricular Calendar</a:t>
            </a:r>
            <a:endParaRPr lang="en-US" dirty="0"/>
          </a:p>
        </p:txBody>
      </p:sp>
      <p:sp>
        <p:nvSpPr>
          <p:cNvPr id="3" name="Content Placeholder 2"/>
          <p:cNvSpPr>
            <a:spLocks noGrp="1"/>
          </p:cNvSpPr>
          <p:nvPr>
            <p:ph sz="quarter" idx="1"/>
          </p:nvPr>
        </p:nvSpPr>
        <p:spPr/>
        <p:txBody>
          <a:bodyPr/>
          <a:lstStyle/>
          <a:p>
            <a:r>
              <a:rPr lang="en-US" dirty="0" smtClean="0"/>
              <a:t>Does your team feel the need to rearrange units of study?  If so, how?</a:t>
            </a:r>
          </a:p>
          <a:p>
            <a:pPr lvl="1"/>
            <a:r>
              <a:rPr lang="en-US" dirty="0" smtClean="0"/>
              <a:t>Think about timing</a:t>
            </a:r>
          </a:p>
          <a:p>
            <a:pPr lvl="1"/>
            <a:r>
              <a:rPr lang="en-US" dirty="0" smtClean="0"/>
              <a:t>Think about coordination</a:t>
            </a:r>
          </a:p>
          <a:p>
            <a:pPr lvl="1">
              <a:buNone/>
            </a:pPr>
            <a:endParaRPr lang="en-US" dirty="0" smtClean="0"/>
          </a:p>
          <a:p>
            <a:r>
              <a:rPr lang="en-US" dirty="0" smtClean="0"/>
              <a:t>Does your team feel the need to create new units of study?  If so, what?</a:t>
            </a:r>
            <a:endParaRPr lang="en-US" dirty="0"/>
          </a:p>
        </p:txBody>
      </p:sp>
      <p:sp>
        <p:nvSpPr>
          <p:cNvPr id="4" name="7-Point Star 3">
            <a:hlinkClick r:id="rId3" action="ppaction://hlinksldjump"/>
          </p:cNvPr>
          <p:cNvSpPr/>
          <p:nvPr/>
        </p:nvSpPr>
        <p:spPr>
          <a:xfrm>
            <a:off x="8686800" y="6419850"/>
            <a:ext cx="228600" cy="228600"/>
          </a:xfrm>
          <a:prstGeom prst="star7">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Goals</a:t>
            </a:r>
            <a:endParaRPr lang="en-US" dirty="0"/>
          </a:p>
        </p:txBody>
      </p:sp>
      <p:sp>
        <p:nvSpPr>
          <p:cNvPr id="3" name="Content Placeholder 2"/>
          <p:cNvSpPr>
            <a:spLocks noGrp="1"/>
          </p:cNvSpPr>
          <p:nvPr>
            <p:ph sz="quarter" idx="1"/>
          </p:nvPr>
        </p:nvSpPr>
        <p:spPr/>
        <p:txBody>
          <a:bodyPr/>
          <a:lstStyle/>
          <a:p>
            <a:r>
              <a:rPr lang="en-US" dirty="0" smtClean="0"/>
              <a:t>Reflecting on this year’s work (Activity #1)</a:t>
            </a:r>
          </a:p>
          <a:p>
            <a:r>
              <a:rPr lang="en-US" dirty="0" smtClean="0"/>
              <a:t>Exposure to previous grade-level work (Activity #2)</a:t>
            </a:r>
          </a:p>
          <a:p>
            <a:r>
              <a:rPr lang="en-US" dirty="0" smtClean="0"/>
              <a:t>Practice making informed decisions about teaching points for student conferences</a:t>
            </a:r>
          </a:p>
          <a:p>
            <a:pPr lvl="1"/>
            <a:r>
              <a:rPr lang="en-US" dirty="0" smtClean="0"/>
              <a:t>What skills to students exhibit?</a:t>
            </a:r>
          </a:p>
          <a:p>
            <a:pPr lvl="1"/>
            <a:r>
              <a:rPr lang="en-US" dirty="0" smtClean="0"/>
              <a:t>What are some possible teaching points to focus on?</a:t>
            </a:r>
          </a:p>
          <a:p>
            <a:r>
              <a:rPr lang="en-US" dirty="0" smtClean="0"/>
              <a:t>Can some of these teaching points be plugged into your unit of study calendar for next year?</a:t>
            </a:r>
          </a:p>
          <a:p>
            <a:pPr lvl="1"/>
            <a:endParaRPr lang="en-US" dirty="0" smtClean="0"/>
          </a:p>
        </p:txBody>
      </p:sp>
      <p:sp>
        <p:nvSpPr>
          <p:cNvPr id="4" name="7-Point Star 3">
            <a:hlinkClick r:id="rId3" action="ppaction://hlinksldjump"/>
          </p:cNvPr>
          <p:cNvSpPr/>
          <p:nvPr/>
        </p:nvSpPr>
        <p:spPr>
          <a:xfrm>
            <a:off x="8686800" y="6419850"/>
            <a:ext cx="228600" cy="228600"/>
          </a:xfrm>
          <a:prstGeom prst="star7">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Coaching Model</a:t>
            </a:r>
            <a:endParaRPr lang="en-US" dirty="0"/>
          </a:p>
        </p:txBody>
      </p:sp>
      <p:sp>
        <p:nvSpPr>
          <p:cNvPr id="3" name="Content Placeholder 2"/>
          <p:cNvSpPr>
            <a:spLocks noGrp="1"/>
          </p:cNvSpPr>
          <p:nvPr>
            <p:ph sz="quarter" idx="1"/>
          </p:nvPr>
        </p:nvSpPr>
        <p:spPr/>
        <p:txBody>
          <a:bodyPr/>
          <a:lstStyle/>
          <a:p>
            <a:r>
              <a:rPr lang="en-US" dirty="0" smtClean="0"/>
              <a:t>Why coaching?</a:t>
            </a:r>
          </a:p>
          <a:p>
            <a:pPr lvl="1"/>
            <a:r>
              <a:rPr lang="en-US" dirty="0" smtClean="0"/>
              <a:t>Raising the level of our teaching in order to raise the level of learning.</a:t>
            </a:r>
            <a:endParaRPr lang="en-US" dirty="0"/>
          </a:p>
          <a:p>
            <a:r>
              <a:rPr lang="en-US" dirty="0" smtClean="0"/>
              <a:t>A hint of what you might see.  </a:t>
            </a:r>
          </a:p>
          <a:p>
            <a:pPr lvl="1"/>
            <a:r>
              <a:rPr lang="en-US" dirty="0" smtClean="0"/>
              <a:t>Modeling coaching types:</a:t>
            </a:r>
          </a:p>
          <a:p>
            <a:pPr lvl="2"/>
            <a:r>
              <a:rPr lang="en-US" dirty="0" smtClean="0"/>
              <a:t>Modeling</a:t>
            </a:r>
          </a:p>
          <a:p>
            <a:pPr lvl="2"/>
            <a:r>
              <a:rPr lang="en-US" dirty="0" smtClean="0"/>
              <a:t>Voicing over</a:t>
            </a:r>
          </a:p>
          <a:p>
            <a:pPr lvl="2"/>
            <a:r>
              <a:rPr lang="en-US" dirty="0" smtClean="0"/>
              <a:t>Whispering in</a:t>
            </a:r>
          </a:p>
          <a:p>
            <a:pPr lvl="2"/>
            <a:r>
              <a:rPr lang="en-US" dirty="0" smtClean="0"/>
              <a:t>Gesturing</a:t>
            </a:r>
          </a:p>
          <a:p>
            <a:r>
              <a:rPr lang="en-US" dirty="0" smtClean="0"/>
              <a:t>Debriefing</a:t>
            </a:r>
          </a:p>
          <a:p>
            <a:pPr lvl="1"/>
            <a:endParaRPr lang="en-US" dirty="0" smtClean="0"/>
          </a:p>
        </p:txBody>
      </p:sp>
      <p:pic>
        <p:nvPicPr>
          <p:cNvPr id="5" name="Picture 4" descr="24_thb.jpg"/>
          <p:cNvPicPr>
            <a:picLocks noChangeAspect="1"/>
          </p:cNvPicPr>
          <p:nvPr/>
        </p:nvPicPr>
        <p:blipFill>
          <a:blip r:embed="rId3" cstate="print"/>
          <a:stretch>
            <a:fillRect/>
          </a:stretch>
        </p:blipFill>
        <p:spPr>
          <a:xfrm>
            <a:off x="6248400" y="3962400"/>
            <a:ext cx="1841500" cy="18415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&amp; Reminders</a:t>
            </a:r>
            <a:endParaRPr lang="en-US" dirty="0"/>
          </a:p>
        </p:txBody>
      </p:sp>
      <p:sp>
        <p:nvSpPr>
          <p:cNvPr id="3" name="Content Placeholder 2"/>
          <p:cNvSpPr>
            <a:spLocks noGrp="1"/>
          </p:cNvSpPr>
          <p:nvPr>
            <p:ph sz="quarter" idx="1"/>
          </p:nvPr>
        </p:nvSpPr>
        <p:spPr/>
        <p:txBody>
          <a:bodyPr/>
          <a:lstStyle/>
          <a:p>
            <a:r>
              <a:rPr lang="en-US" dirty="0" smtClean="0"/>
              <a:t>Mini lesson includes four components</a:t>
            </a:r>
          </a:p>
          <a:p>
            <a:pPr lvl="1"/>
            <a:r>
              <a:rPr lang="en-US" dirty="0" smtClean="0"/>
              <a:t>Connection</a:t>
            </a:r>
          </a:p>
          <a:p>
            <a:pPr lvl="1"/>
            <a:r>
              <a:rPr lang="en-US" dirty="0" smtClean="0"/>
              <a:t>Teaching Point, which is clearly stated</a:t>
            </a:r>
          </a:p>
          <a:p>
            <a:pPr lvl="1"/>
            <a:r>
              <a:rPr lang="en-US" dirty="0" smtClean="0"/>
              <a:t>Active Engagement</a:t>
            </a:r>
          </a:p>
          <a:p>
            <a:pPr lvl="1"/>
            <a:r>
              <a:rPr lang="en-US" dirty="0" smtClean="0"/>
              <a:t>Link</a:t>
            </a:r>
          </a:p>
          <a:p>
            <a:r>
              <a:rPr lang="en-US" dirty="0" smtClean="0"/>
              <a:t>Independence</a:t>
            </a:r>
          </a:p>
          <a:p>
            <a:pPr lvl="1"/>
            <a:r>
              <a:rPr lang="en-US" dirty="0" smtClean="0"/>
              <a:t>Generating student work, thinking, and problem solving</a:t>
            </a:r>
          </a:p>
          <a:p>
            <a:r>
              <a:rPr lang="en-US" dirty="0" smtClean="0"/>
              <a:t>Paper Choice</a:t>
            </a:r>
          </a:p>
          <a:p>
            <a:r>
              <a:rPr lang="en-US" dirty="0" smtClean="0"/>
              <a:t>Charts</a:t>
            </a:r>
            <a:endParaRPr lang="en-US" dirty="0"/>
          </a:p>
        </p:txBody>
      </p:sp>
      <p:sp>
        <p:nvSpPr>
          <p:cNvPr id="4" name="7-Point Star 3">
            <a:hlinkClick r:id="rId3" action="ppaction://hlinksldjump"/>
          </p:cNvPr>
          <p:cNvSpPr/>
          <p:nvPr/>
        </p:nvSpPr>
        <p:spPr>
          <a:xfrm>
            <a:off x="8686800" y="6419850"/>
            <a:ext cx="228600" cy="228600"/>
          </a:xfrm>
          <a:prstGeom prst="star7">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Summer Institute Topics</a:t>
            </a:r>
            <a:endParaRPr lang="en-US" dirty="0"/>
          </a:p>
        </p:txBody>
      </p:sp>
      <p:sp>
        <p:nvSpPr>
          <p:cNvPr id="3" name="Content Placeholder 2"/>
          <p:cNvSpPr>
            <a:spLocks noGrp="1"/>
          </p:cNvSpPr>
          <p:nvPr>
            <p:ph sz="quarter" idx="1"/>
          </p:nvPr>
        </p:nvSpPr>
        <p:spPr/>
        <p:txBody>
          <a:bodyPr>
            <a:normAutofit/>
          </a:bodyPr>
          <a:lstStyle/>
          <a:p>
            <a:r>
              <a:rPr lang="en-US" dirty="0" smtClean="0"/>
              <a:t>Teachers College Writing Institute </a:t>
            </a:r>
          </a:p>
          <a:p>
            <a:pPr lvl="1"/>
            <a:r>
              <a:rPr lang="en-US" dirty="0" smtClean="0"/>
              <a:t>June 27</a:t>
            </a:r>
            <a:r>
              <a:rPr lang="en-US" baseline="30000" dirty="0" smtClean="0"/>
              <a:t>th</a:t>
            </a:r>
            <a:r>
              <a:rPr lang="en-US" dirty="0" smtClean="0"/>
              <a:t> – July 1</a:t>
            </a:r>
            <a:r>
              <a:rPr lang="en-US" baseline="30000" dirty="0" smtClean="0"/>
              <a:t>st</a:t>
            </a:r>
            <a:r>
              <a:rPr lang="en-US" dirty="0" smtClean="0"/>
              <a:t> </a:t>
            </a:r>
            <a:endParaRPr lang="en-US" dirty="0" smtClean="0"/>
          </a:p>
          <a:p>
            <a:r>
              <a:rPr lang="en-US" dirty="0" smtClean="0"/>
              <a:t>Mentor Texts</a:t>
            </a:r>
          </a:p>
          <a:p>
            <a:pPr lvl="1"/>
            <a:r>
              <a:rPr lang="en-US" dirty="0" smtClean="0"/>
              <a:t>July </a:t>
            </a:r>
            <a:r>
              <a:rPr lang="en-US" dirty="0" smtClean="0"/>
              <a:t>20, 2011</a:t>
            </a:r>
          </a:p>
          <a:p>
            <a:r>
              <a:rPr lang="en-US" dirty="0" smtClean="0"/>
              <a:t>LETRS Module #</a:t>
            </a:r>
            <a:r>
              <a:rPr lang="en-US" dirty="0" smtClean="0"/>
              <a:t>1</a:t>
            </a:r>
          </a:p>
          <a:p>
            <a:pPr lvl="1"/>
            <a:r>
              <a:rPr lang="en-US" dirty="0" smtClean="0"/>
              <a:t>July </a:t>
            </a:r>
            <a:r>
              <a:rPr lang="en-US" dirty="0" smtClean="0"/>
              <a:t>21, 2011</a:t>
            </a:r>
          </a:p>
          <a:p>
            <a:r>
              <a:rPr lang="en-US" dirty="0" smtClean="0"/>
              <a:t>Read </a:t>
            </a:r>
            <a:r>
              <a:rPr lang="en-US" dirty="0" smtClean="0"/>
              <a:t>Naturally</a:t>
            </a:r>
          </a:p>
          <a:p>
            <a:pPr lvl="1"/>
            <a:r>
              <a:rPr lang="en-US" dirty="0" smtClean="0"/>
              <a:t>August </a:t>
            </a:r>
            <a:r>
              <a:rPr lang="en-US" dirty="0" smtClean="0"/>
              <a:t>10, 2011</a:t>
            </a:r>
          </a:p>
          <a:p>
            <a:pPr lvl="1">
              <a:buNone/>
            </a:pPr>
            <a:endParaRPr lang="en-US" dirty="0" smtClean="0"/>
          </a:p>
          <a:p>
            <a:pPr lvl="1">
              <a:buNone/>
            </a:pPr>
            <a:endParaRPr lang="en-US" dirty="0" smtClean="0"/>
          </a:p>
          <a:p>
            <a:pPr lvl="1"/>
            <a:endParaRPr lang="en-US" dirty="0" smtClean="0"/>
          </a:p>
          <a:p>
            <a:pPr lvl="1"/>
            <a:endParaRPr lang="en-US" dirty="0"/>
          </a:p>
        </p:txBody>
      </p:sp>
      <p:pic>
        <p:nvPicPr>
          <p:cNvPr id="5" name="Picture 4" descr="pencil.jpg"/>
          <p:cNvPicPr>
            <a:picLocks noChangeAspect="1"/>
          </p:cNvPicPr>
          <p:nvPr/>
        </p:nvPicPr>
        <p:blipFill>
          <a:blip r:embed="rId3" cstate="print">
            <a:clrChange>
              <a:clrFrom>
                <a:srgbClr val="FFFFFF"/>
              </a:clrFrom>
              <a:clrTo>
                <a:srgbClr val="FFFFFF">
                  <a:alpha val="0"/>
                </a:srgbClr>
              </a:clrTo>
            </a:clrChange>
          </a:blip>
          <a:stretch>
            <a:fillRect/>
          </a:stretch>
        </p:blipFill>
        <p:spPr>
          <a:xfrm>
            <a:off x="7391400" y="3733800"/>
            <a:ext cx="965073" cy="226695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84048"/>
            <a:ext cx="8534400" cy="758952"/>
          </a:xfrm>
        </p:spPr>
        <p:txBody>
          <a:bodyPr>
            <a:noAutofit/>
          </a:bodyPr>
          <a:lstStyle/>
          <a:p>
            <a:r>
              <a:rPr lang="en-US" sz="3200" dirty="0" smtClean="0">
                <a:solidFill>
                  <a:srgbClr val="7B9899"/>
                </a:solidFill>
              </a:rPr>
              <a:t>2011/2012 Professional</a:t>
            </a:r>
            <a:r>
              <a:rPr lang="en-US" sz="3200" dirty="0" smtClean="0"/>
              <a:t> Development</a:t>
            </a:r>
            <a:r>
              <a:rPr lang="en-US" sz="2400" dirty="0" smtClean="0"/>
              <a:t/>
            </a:r>
            <a:br>
              <a:rPr lang="en-US" sz="2400" dirty="0" smtClean="0"/>
            </a:br>
            <a:r>
              <a:rPr lang="en-US" sz="2800" dirty="0" smtClean="0"/>
              <a:t>Writer’s</a:t>
            </a:r>
            <a:r>
              <a:rPr lang="en-US" sz="2400" dirty="0" smtClean="0"/>
              <a:t> Workshop</a:t>
            </a:r>
            <a:endParaRPr lang="en-US" sz="2400" dirty="0"/>
          </a:p>
        </p:txBody>
      </p:sp>
      <p:sp>
        <p:nvSpPr>
          <p:cNvPr id="3" name="Content Placeholder 2"/>
          <p:cNvSpPr>
            <a:spLocks noGrp="1"/>
          </p:cNvSpPr>
          <p:nvPr>
            <p:ph sz="quarter" idx="1"/>
          </p:nvPr>
        </p:nvSpPr>
        <p:spPr>
          <a:xfrm>
            <a:off x="301752" y="1527048"/>
            <a:ext cx="8503920" cy="4873752"/>
          </a:xfrm>
        </p:spPr>
        <p:txBody>
          <a:bodyPr>
            <a:normAutofit fontScale="92500" lnSpcReduction="10000"/>
          </a:bodyPr>
          <a:lstStyle/>
          <a:p>
            <a:r>
              <a:rPr lang="en-US" dirty="0" smtClean="0"/>
              <a:t>August 4</a:t>
            </a:r>
            <a:r>
              <a:rPr lang="en-US" baseline="30000" dirty="0" smtClean="0"/>
              <a:t>th</a:t>
            </a:r>
            <a:r>
              <a:rPr lang="en-US" dirty="0" smtClean="0"/>
              <a:t> – Carl Anderson</a:t>
            </a:r>
          </a:p>
          <a:p>
            <a:r>
              <a:rPr lang="en-US" dirty="0" smtClean="0"/>
              <a:t>September – TC Visit #1</a:t>
            </a:r>
          </a:p>
          <a:p>
            <a:r>
              <a:rPr lang="en-US" dirty="0" smtClean="0"/>
              <a:t>October 10</a:t>
            </a:r>
            <a:r>
              <a:rPr lang="en-US" baseline="30000" dirty="0" smtClean="0"/>
              <a:t>th</a:t>
            </a:r>
            <a:r>
              <a:rPr lang="en-US" dirty="0" smtClean="0"/>
              <a:t> – Professional Development Day</a:t>
            </a:r>
          </a:p>
          <a:p>
            <a:r>
              <a:rPr lang="en-US" dirty="0" smtClean="0"/>
              <a:t>November/December – TC Visit #2</a:t>
            </a:r>
          </a:p>
          <a:p>
            <a:r>
              <a:rPr lang="en-US" dirty="0" smtClean="0"/>
              <a:t>January 16</a:t>
            </a:r>
            <a:r>
              <a:rPr lang="en-US" baseline="30000" dirty="0" smtClean="0"/>
              <a:t>th</a:t>
            </a:r>
            <a:r>
              <a:rPr lang="en-US" dirty="0" smtClean="0"/>
              <a:t> – Professional Development Day</a:t>
            </a:r>
          </a:p>
          <a:p>
            <a:r>
              <a:rPr lang="en-US" dirty="0" smtClean="0"/>
              <a:t>Early February – TC Visit #3</a:t>
            </a:r>
          </a:p>
          <a:p>
            <a:r>
              <a:rPr lang="en-US" dirty="0" smtClean="0"/>
              <a:t>February 17</a:t>
            </a:r>
            <a:r>
              <a:rPr lang="en-US" baseline="30000" dirty="0" smtClean="0"/>
              <a:t>th</a:t>
            </a:r>
            <a:r>
              <a:rPr lang="en-US" dirty="0" smtClean="0"/>
              <a:t> – Professional Development Day</a:t>
            </a:r>
          </a:p>
          <a:p>
            <a:r>
              <a:rPr lang="en-US" dirty="0" smtClean="0"/>
              <a:t>April – TC Visit #4</a:t>
            </a:r>
          </a:p>
          <a:p>
            <a:r>
              <a:rPr lang="en-US" dirty="0" smtClean="0"/>
              <a:t>April/May – Possible Grade-Level Planning Meetings</a:t>
            </a:r>
          </a:p>
          <a:p>
            <a:r>
              <a:rPr lang="en-US" dirty="0" smtClean="0"/>
              <a:t>May – TC Visit #5</a:t>
            </a:r>
          </a:p>
          <a:p>
            <a:r>
              <a:rPr lang="en-US" dirty="0" smtClean="0"/>
              <a:t>June ½ Professional Development Day (PM)</a:t>
            </a:r>
          </a:p>
          <a:p>
            <a:endParaRPr lang="en-US" dirty="0" smtClean="0"/>
          </a:p>
          <a:p>
            <a:endParaRPr lang="en-US" dirty="0"/>
          </a:p>
        </p:txBody>
      </p:sp>
      <p:sp>
        <p:nvSpPr>
          <p:cNvPr id="4" name="TextBox 3"/>
          <p:cNvSpPr txBox="1"/>
          <p:nvPr/>
        </p:nvSpPr>
        <p:spPr>
          <a:xfrm rot="19855606">
            <a:off x="1479258" y="2733423"/>
            <a:ext cx="6548280" cy="2215991"/>
          </a:xfrm>
          <a:prstGeom prst="rect">
            <a:avLst/>
          </a:prstGeom>
          <a:noFill/>
          <a:ln>
            <a:noFill/>
          </a:ln>
        </p:spPr>
        <p:txBody>
          <a:bodyPr wrap="square" rtlCol="0">
            <a:spAutoFit/>
          </a:bodyPr>
          <a:lstStyle/>
          <a:p>
            <a:r>
              <a:rPr lang="en-US" sz="13800" dirty="0" smtClean="0">
                <a:ln w="3175">
                  <a:solidFill>
                    <a:schemeClr val="bg1">
                      <a:lumMod val="65000"/>
                    </a:schemeClr>
                  </a:solidFill>
                </a:ln>
                <a:noFill/>
              </a:rPr>
              <a:t>DRAFT</a:t>
            </a:r>
            <a:endParaRPr lang="en-US" sz="9600" dirty="0">
              <a:ln w="3175">
                <a:solidFill>
                  <a:schemeClr val="bg1">
                    <a:lumMod val="65000"/>
                  </a:schemeClr>
                </a:solidFill>
              </a:ln>
              <a:no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3380</TotalTime>
  <Words>1668</Words>
  <Application>Microsoft Office PowerPoint</Application>
  <PresentationFormat>On-screen Show (4:3)</PresentationFormat>
  <Paragraphs>151</Paragraphs>
  <Slides>11</Slides>
  <Notes>9</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Civic</vt:lpstr>
      <vt:lpstr>April 8, 2011 Professional Development</vt:lpstr>
      <vt:lpstr>Our Afternoon</vt:lpstr>
      <vt:lpstr>Budget Overview</vt:lpstr>
      <vt:lpstr>Reorganization of Curricular Calendar</vt:lpstr>
      <vt:lpstr>Assessment Goals</vt:lpstr>
      <vt:lpstr>Coaching Model</vt:lpstr>
      <vt:lpstr>Tips &amp; Reminders</vt:lpstr>
      <vt:lpstr>Summer Institute Topics</vt:lpstr>
      <vt:lpstr>2011/2012 Professional Development Writer’s Workshop</vt:lpstr>
      <vt:lpstr>2011/2012 Professional Development – LETRS Year#1 - Focusing on Reading Specialists &amp; Special Education Teachers</vt:lpstr>
      <vt:lpstr>Celebration</vt:lpstr>
    </vt:vector>
  </TitlesOfParts>
  <Company>Midd-West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April 8, 2011 Professional Development</dc:title>
  <dc:creator>daphnesnook</dc:creator>
  <cp:lastModifiedBy>daphnesnook</cp:lastModifiedBy>
  <cp:revision>190</cp:revision>
  <dcterms:created xsi:type="dcterms:W3CDTF">2011-04-04T13:26:56Z</dcterms:created>
  <dcterms:modified xsi:type="dcterms:W3CDTF">2011-04-08T14:12:05Z</dcterms:modified>
</cp:coreProperties>
</file>